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85" r:id="rId8"/>
    <p:sldId id="286" r:id="rId9"/>
    <p:sldId id="287" r:id="rId10"/>
    <p:sldId id="266" r:id="rId11"/>
    <p:sldId id="276" r:id="rId12"/>
    <p:sldId id="279" r:id="rId13"/>
    <p:sldId id="278" r:id="rId14"/>
    <p:sldId id="265" r:id="rId15"/>
    <p:sldId id="268" r:id="rId16"/>
    <p:sldId id="281" r:id="rId17"/>
    <p:sldId id="282" r:id="rId18"/>
    <p:sldId id="269" r:id="rId19"/>
    <p:sldId id="264" r:id="rId20"/>
    <p:sldId id="274" r:id="rId21"/>
    <p:sldId id="275" r:id="rId22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ago Silva" initials="HS" lastIdx="1" clrIdx="0">
    <p:extLst>
      <p:ext uri="{19B8F6BF-5375-455C-9EA6-DF929625EA0E}">
        <p15:presenceInfo xmlns:p15="http://schemas.microsoft.com/office/powerpoint/2012/main" userId="S::hyago.silva@vstelecom.com.br::1a355961-30fc-491b-b677-44b4bdacb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800"/>
    <a:srgbClr val="15FF42"/>
    <a:srgbClr val="67F983"/>
    <a:srgbClr val="FFFFFF"/>
    <a:srgbClr val="9B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hLJjeIdGe8?feature=oembed" TargetMode="Externa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16BCFE9-9ADE-3661-99AD-51B09625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57" y="583009"/>
            <a:ext cx="9492188" cy="892944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DB14E9-D5FF-A783-BCC5-7D925AAF72B4}"/>
              </a:ext>
            </a:extLst>
          </p:cNvPr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0 – 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aminh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ã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1 – 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 – Moto;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3 – Ô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nibus 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4 –B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ackground (Fundo).</a:t>
            </a:r>
            <a:endParaRPr lang="pt-BR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BDECDCA-AEE0-6B8A-5128-ABD3FA9F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538115"/>
            <a:ext cx="9923632" cy="92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49EE820-1B8A-4C70-56C2-0A8800A0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344151"/>
            <a:ext cx="8229198" cy="54861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2E97A-4834-1571-E79A-8273699D9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3" y="2344151"/>
            <a:ext cx="8229198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4FD874B-65A0-7103-E05B-F05D98590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2330450"/>
            <a:ext cx="14935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40762" y="86847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Resultados </a:t>
            </a:r>
            <a:endParaRPr spc="-55" dirty="0"/>
          </a:p>
        </p:txBody>
      </p:sp>
      <p:graphicFrame>
        <p:nvGraphicFramePr>
          <p:cNvPr id="10" name="Google Shape;491;p37">
            <a:extLst>
              <a:ext uri="{FF2B5EF4-FFF2-40B4-BE49-F238E27FC236}">
                <a16:creationId xmlns:a16="http://schemas.microsoft.com/office/drawing/2014/main" id="{49F50AC4-68AD-A5AA-45C0-EDAD9482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25481"/>
              </p:ext>
            </p:extLst>
          </p:nvPr>
        </p:nvGraphicFramePr>
        <p:xfrm>
          <a:off x="1758950" y="2222570"/>
          <a:ext cx="13944600" cy="6398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3833633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FPS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CPU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RAM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mAP50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Precisão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Recall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F1-Score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Tamanho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544 MB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12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520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93%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480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Imagem 51">
            <a:extLst>
              <a:ext uri="{FF2B5EF4-FFF2-40B4-BE49-F238E27FC236}">
                <a16:creationId xmlns:a16="http://schemas.microsoft.com/office/drawing/2014/main" id="{F5EF2399-A93D-8336-CBA6-16937B04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35437" r="48048" b="13766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82CAF726-81F3-4463-E9CA-312A091A1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4" t="17250" r="8323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AEAA169D-D034-1D5B-C7DF-7E6CBEFAA3F2}"/>
              </a:ext>
            </a:extLst>
          </p:cNvPr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Medição:1 m </a:t>
            </a:r>
          </a:p>
          <a:p>
            <a:r>
              <a:rPr lang="pt-BR" b="1" dirty="0"/>
              <a:t>Resultado: 0.91 m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706742B5-F471-6D9F-E135-49035FBAB4B5}"/>
              </a:ext>
            </a:extLst>
          </p:cNvPr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 m </a:t>
            </a:r>
          </a:p>
          <a:p>
            <a:r>
              <a:rPr lang="pt-BR" b="1" dirty="0"/>
              <a:t>Resultado: 2.11 m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E015C962-C2E7-1084-4840-DA35C5BA0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1" r="9451"/>
          <a:stretch/>
        </p:blipFill>
        <p:spPr>
          <a:xfrm>
            <a:off x="7546114" y="1783465"/>
            <a:ext cx="4249237" cy="393592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082BA52C-8DB7-A32C-B2DF-F78A0CF9338B}"/>
              </a:ext>
            </a:extLst>
          </p:cNvPr>
          <p:cNvSpPr txBox="1"/>
          <p:nvPr/>
        </p:nvSpPr>
        <p:spPr>
          <a:xfrm>
            <a:off x="8571363" y="5738325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Medição:5 m </a:t>
            </a:r>
          </a:p>
          <a:p>
            <a:r>
              <a:rPr lang="pt-BR" b="1" dirty="0"/>
              <a:t>Resultado: 4.95 m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787DC93-91C8-D9DF-3375-C081FFCDF792}"/>
              </a:ext>
            </a:extLst>
          </p:cNvPr>
          <p:cNvSpPr txBox="1"/>
          <p:nvPr/>
        </p:nvSpPr>
        <p:spPr>
          <a:xfrm>
            <a:off x="13043300" y="588616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20.02 m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6E6E2CDB-DCE1-241E-74E9-A7A3194A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38" y="1797049"/>
            <a:ext cx="4731435" cy="3941275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C4C0E9C1-810F-F131-0A0F-A390DCF2B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" y="6656484"/>
            <a:ext cx="4415074" cy="3073170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3B4B19CB-E55F-088F-B1AC-1EE424A716B9}"/>
              </a:ext>
            </a:extLst>
          </p:cNvPr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20.08m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4F5936B-3392-3053-20EC-ACAB8113F8AF}"/>
              </a:ext>
            </a:extLst>
          </p:cNvPr>
          <p:cNvSpPr txBox="1"/>
          <p:nvPr/>
        </p:nvSpPr>
        <p:spPr>
          <a:xfrm>
            <a:off x="8252239" y="6925386"/>
            <a:ext cx="91506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Estes foram alguns testes de distância feitos, para validar se realmente estava conseguindo obter um valor mínimo confiável. Utilizamos uma trena de 30 metros para mensurar e compara o valor real com o obtido em simulação.</a:t>
            </a:r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4F7E68D2-C704-778C-23D4-A257DE8649B0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EBF742BA-42D6-E1EA-55E0-391484F1BAE9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10766DE-C74C-4719-C06A-835F30B9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" y="2248500"/>
            <a:ext cx="5272632" cy="392711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223F182-ED66-BF0E-FD46-FD62E0E7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2251545"/>
            <a:ext cx="5978300" cy="392711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1B636B3-30EF-1B7D-74BB-A18032B25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9364" y="2266145"/>
            <a:ext cx="5266686" cy="39094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356BBEC-EBE0-A096-DE60-453A0707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526" y="6277874"/>
            <a:ext cx="4847194" cy="3465589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7A8EBA5-0256-D1E4-3510-90768A969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336" y="6336719"/>
            <a:ext cx="4316672" cy="34500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9A3DC79-480A-3954-FCF8-19550C7DC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624" y="6336719"/>
            <a:ext cx="4969810" cy="3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1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F7FF7901-E9CB-4F0D-1802-73AEE9524A5B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Mídia Online 22" title="Videoapresentação Final de Projeto Aula TP558">
            <a:hlinkClick r:id="" action="ppaction://media"/>
            <a:extLst>
              <a:ext uri="{FF2B5EF4-FFF2-40B4-BE49-F238E27FC236}">
                <a16:creationId xmlns:a16="http://schemas.microsoft.com/office/drawing/2014/main" id="{F43F1D1E-1E3D-76BA-C24A-9874481003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9950" y="2181971"/>
            <a:ext cx="13639800" cy="77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8003" y="0"/>
            <a:ext cx="4382697" cy="102997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411927" y="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131550" y="29732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769BCB6B-DFB6-34B6-101B-6754BEB1C5CD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Melhorias </a:t>
            </a:r>
            <a:endParaRPr lang="pt-BR" spc="-55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8B5500-054A-8064-8416-EB02E1B8DFA0}"/>
              </a:ext>
            </a:extLst>
          </p:cNvPr>
          <p:cNvSpPr txBox="1"/>
          <p:nvPr/>
        </p:nvSpPr>
        <p:spPr>
          <a:xfrm>
            <a:off x="919747" y="2381356"/>
            <a:ext cx="915062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Otimizar o código, para alcançar maior desempenho sem perca de frame;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Utilizar acelerador de Redes Neurais, sendo por software ou hardware, como </a:t>
            </a:r>
            <a:r>
              <a:rPr lang="pt-BR" sz="3200" dirty="0" err="1"/>
              <a:t>PyArmn</a:t>
            </a:r>
            <a:r>
              <a:rPr lang="pt-BR" sz="3200" dirty="0"/>
              <a:t>, ou Google Edge TPU Coral.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Utilizar a câmera na perspectiva lateral do carro evitando sobreposição do </a:t>
            </a:r>
            <a:r>
              <a:rPr lang="pt-BR" sz="3200" dirty="0" err="1"/>
              <a:t>bounding</a:t>
            </a:r>
            <a:r>
              <a:rPr lang="pt-BR" sz="3200" dirty="0"/>
              <a:t> boxes. E buscar uma área maior.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Ao utilizar uma área maior, buscar mais pontos e averiguar outras métricas com a Matriz de Homografia.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 rot="10800000">
            <a:off x="6838949" y="-15613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10299700"/>
          </a:xfrm>
          <a:prstGeom prst="rect">
            <a:avLst/>
          </a:prstGeom>
        </p:spPr>
      </p:pic>
      <p:sp>
        <p:nvSpPr>
          <p:cNvPr id="3" name="object 14">
            <a:extLst>
              <a:ext uri="{FF2B5EF4-FFF2-40B4-BE49-F238E27FC236}">
                <a16:creationId xmlns:a16="http://schemas.microsoft.com/office/drawing/2014/main" id="{53267DA7-048C-CF8C-AB90-F6D9D6FD8E96}"/>
              </a:ext>
            </a:extLst>
          </p:cNvPr>
          <p:cNvSpPr txBox="1">
            <a:spLocks/>
          </p:cNvSpPr>
          <p:nvPr/>
        </p:nvSpPr>
        <p:spPr>
          <a:xfrm>
            <a:off x="7522620" y="118564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Melhorias </a:t>
            </a:r>
            <a:endParaRPr lang="pt-BR" spc="-55" dirty="0"/>
          </a:p>
        </p:txBody>
      </p:sp>
    </p:spTree>
    <p:extLst>
      <p:ext uri="{BB962C8B-B14F-4D97-AF65-F5344CB8AC3E}">
        <p14:creationId xmlns:p14="http://schemas.microsoft.com/office/powerpoint/2010/main" val="181645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Objetivos do projeto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247487" y="2326970"/>
            <a:ext cx="8720664" cy="78733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Contexto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A necessidade de sistemas com controle e análise de dados eficientes de rastreamento de veículos para logística, segurança e gestão de frotas.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Problema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Limitações dos sistemas tradicionais baseados em nuvem, como latência, largura de banda e custos de transmissão de dados envolvendo altos custos. Demanda de abastecimento de carros elétricos, um momento mais atual e futuro. Demanda de espaço e vagas em eventos. Controle de tempo de carros. Análise de segurança sobre carros, sendo eles roubados, ou acidentes que possam acontecer.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800" dirty="0">
              <a:latin typeface="Trebuchet MS"/>
              <a:cs typeface="Trebuchet MS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786D4B6-DC52-B167-B434-4CDD46E56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950" y="0"/>
            <a:ext cx="7143636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4">
            <a:extLst>
              <a:ext uri="{FF2B5EF4-FFF2-40B4-BE49-F238E27FC236}">
                <a16:creationId xmlns:a16="http://schemas.microsoft.com/office/drawing/2014/main" id="{0600E544-0BFB-008E-0133-21EF53F863C0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Conclusão </a:t>
            </a:r>
            <a:endParaRPr lang="pt-BR" spc="-55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9D2498-7A1C-EF41-D169-E210F43D629C}"/>
              </a:ext>
            </a:extLst>
          </p:cNvPr>
          <p:cNvSpPr txBox="1"/>
          <p:nvPr/>
        </p:nvSpPr>
        <p:spPr>
          <a:xfrm>
            <a:off x="1153437" y="2203782"/>
            <a:ext cx="9150626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A metodologia adotada incluiu a implementação dos algoritmos de detecção de objetos (YOLO) nos dispositivos de borda, permitindo a detecção e o rastreamento de veículos. </a:t>
            </a:r>
          </a:p>
          <a:p>
            <a:endParaRPr lang="pt-BR" sz="2800" dirty="0"/>
          </a:p>
          <a:p>
            <a:r>
              <a:rPr lang="pt-BR" sz="2800" dirty="0"/>
              <a:t>Os resultados demonstraram a eficácia da abordagem na detecção e rastreamento de veículos, possibilitando a obtenção de dados cruciais como velocidade, distância, contagem de veículos e análise do fluxo de tráfego. </a:t>
            </a:r>
          </a:p>
          <a:p>
            <a:endParaRPr lang="pt-BR" sz="2800" dirty="0"/>
          </a:p>
          <a:p>
            <a:r>
              <a:rPr lang="pt-BR" sz="2800" dirty="0"/>
              <a:t>A implementação desta solução em uma instituição de ensino como o INATEL possibilita não apenas o aumento da segurança no trânsito, mas também fornece uma base sólida para futuras melhorias no gerenciamento do tráfego.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6735" y="3032204"/>
            <a:ext cx="5861303" cy="6413531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F289214D-6C62-0E88-A1B2-18FE1C33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Desafios atuais para computação de borda e visão computacional</a:t>
            </a:r>
            <a:endParaRPr spc="-90" dirty="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52410A-0F93-EF88-5ADF-5768797B1AD3}"/>
              </a:ext>
            </a:extLst>
          </p:cNvPr>
          <p:cNvSpPr txBox="1"/>
          <p:nvPr/>
        </p:nvSpPr>
        <p:spPr>
          <a:xfrm>
            <a:off x="1682750" y="3602433"/>
            <a:ext cx="10020936" cy="64241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spc="-25" dirty="0">
                <a:latin typeface="Trebuchet MS"/>
                <a:cs typeface="Trebuchet MS"/>
              </a:rPr>
              <a:t>Modelos complexos, redução de custos e desenvolvedores de soluções são escassos.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trânsito, com problemas devido a falha humana, tecnologias complexas, custosas e antigas.</a:t>
            </a: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Controle de trânsito em universidades pouco verificado e analisado.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dirty="0">
                <a:solidFill>
                  <a:schemeClr val="dk1"/>
                </a:solidFill>
                <a:latin typeface="Trebuchet MS"/>
                <a:cs typeface="Trebuchet MS"/>
                <a:sym typeface="Trebuchet MS"/>
              </a:rPr>
              <a:t>	</a:t>
            </a:r>
            <a:endParaRPr lang="pt-BR" sz="25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5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4932" y="8350250"/>
            <a:ext cx="1944258" cy="19479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48" y="0"/>
            <a:ext cx="4249555" cy="10298162"/>
          </a:xfrm>
          <a:prstGeom prst="rect">
            <a:avLst/>
          </a:prstGeom>
        </p:spPr>
      </p:pic>
      <p:sp>
        <p:nvSpPr>
          <p:cNvPr id="20" name="object 18">
            <a:extLst>
              <a:ext uri="{FF2B5EF4-FFF2-40B4-BE49-F238E27FC236}">
                <a16:creationId xmlns:a16="http://schemas.microsoft.com/office/drawing/2014/main" id="{8AD77427-75DD-7666-87BD-E6A2B8AE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Dispositivos e arquitetura da solução</a:t>
            </a:r>
            <a:endParaRPr spc="-9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FB81E2-FF57-1F83-9B37-22A2EF0D1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31" y="3256399"/>
            <a:ext cx="12966058" cy="47508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6940550" y="2178050"/>
            <a:ext cx="91506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proposta utiliza rastreamento de veículos, proporcionando análise de algumas métricas, através de um sistema com dashboard, uma solução mais eficiente e econômica em comparação às abordagens tradicionais.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Redução de Custos;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Controle de Velocidade e Distância;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Análise de Fluxo de Tráfego;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Captura e Análise;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Segurança.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Projeto e Solução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Base de dados utilizada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	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Roboflow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3600" spc="-90" dirty="0"/>
              <a:t>Divisão 70% Treino 20% validação e 10% teste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C1178-FDDC-7EDE-F27F-DAF5BB08E275}"/>
              </a:ext>
            </a:extLst>
          </p:cNvPr>
          <p:cNvSpPr txBox="1"/>
          <p:nvPr/>
        </p:nvSpPr>
        <p:spPr>
          <a:xfrm rot="17843175">
            <a:off x="8476481" y="896207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CAMINHÃO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5D50BF-97FF-961C-ACBB-1B24F965A181}"/>
              </a:ext>
            </a:extLst>
          </p:cNvPr>
          <p:cNvSpPr txBox="1"/>
          <p:nvPr/>
        </p:nvSpPr>
        <p:spPr>
          <a:xfrm rot="17843175">
            <a:off x="10019551" y="885207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CARRO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0F74D1-8842-864A-4B4D-E503D9A161CF}"/>
              </a:ext>
            </a:extLst>
          </p:cNvPr>
          <p:cNvSpPr txBox="1"/>
          <p:nvPr/>
        </p:nvSpPr>
        <p:spPr>
          <a:xfrm rot="17843175">
            <a:off x="11592326" y="876738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749E2B-0414-F37F-A490-AD831CE1945A}"/>
              </a:ext>
            </a:extLst>
          </p:cNvPr>
          <p:cNvSpPr txBox="1"/>
          <p:nvPr/>
        </p:nvSpPr>
        <p:spPr>
          <a:xfrm rot="17843175">
            <a:off x="12824750" y="888196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ONIBUS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2479EC-2389-1588-3E1E-D1C4B921F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5" b="6050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Mapeamento da área de interesse</a:t>
            </a:r>
            <a:endParaRPr spc="-9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6ABFEEE-6A67-3B95-EB29-D3AEE4AA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04" y="1996728"/>
            <a:ext cx="12841492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Velocidade</a:t>
            </a:r>
            <a:endParaRPr spc="-9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4EFEEB7-162D-A41A-EDD7-EFFB2BC5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99" y="1951366"/>
            <a:ext cx="10795902" cy="75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5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6550" y="8987499"/>
            <a:ext cx="1452640" cy="1310664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Distância</a:t>
            </a:r>
            <a:endParaRPr spc="-9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FA6EE53-2FDD-B132-2B63-4B0B826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611" y="2694117"/>
            <a:ext cx="7240641" cy="617028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2592C34-532E-48B4-1394-8925A234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" y="3076985"/>
            <a:ext cx="6880691" cy="519117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EB65225-C490-944E-0D9E-DF248E1985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514" r="7778"/>
          <a:stretch/>
        </p:blipFill>
        <p:spPr>
          <a:xfrm>
            <a:off x="4518942" y="7039347"/>
            <a:ext cx="6324600" cy="2945670"/>
          </a:xfrm>
          <a:prstGeom prst="rect">
            <a:avLst/>
          </a:prstGeom>
        </p:spPr>
      </p:pic>
      <p:sp>
        <p:nvSpPr>
          <p:cNvPr id="63" name="object 18">
            <a:extLst>
              <a:ext uri="{FF2B5EF4-FFF2-40B4-BE49-F238E27FC236}">
                <a16:creationId xmlns:a16="http://schemas.microsoft.com/office/drawing/2014/main" id="{6262D067-C2E0-1A3B-7A26-419FE832ABA8}"/>
              </a:ext>
            </a:extLst>
          </p:cNvPr>
          <p:cNvSpPr txBox="1">
            <a:spLocks/>
          </p:cNvSpPr>
          <p:nvPr/>
        </p:nvSpPr>
        <p:spPr>
          <a:xfrm>
            <a:off x="1073150" y="2366082"/>
            <a:ext cx="60559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4000" spc="-90" dirty="0">
                <a:solidFill>
                  <a:srgbClr val="15FF42"/>
                </a:solidFill>
              </a:rPr>
              <a:t>Funções</a:t>
            </a:r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382BF7EE-52F4-0C36-9D77-77442CD2B62A}"/>
              </a:ext>
            </a:extLst>
          </p:cNvPr>
          <p:cNvSpPr txBox="1">
            <a:spLocks/>
          </p:cNvSpPr>
          <p:nvPr/>
        </p:nvSpPr>
        <p:spPr>
          <a:xfrm>
            <a:off x="11299097" y="1908382"/>
            <a:ext cx="60559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4000" spc="-90" dirty="0">
                <a:solidFill>
                  <a:srgbClr val="076800"/>
                </a:solidFill>
              </a:rPr>
              <a:t>Código principal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D1E72318-624C-2153-B134-93FE27F64DFA}"/>
              </a:ext>
            </a:extLst>
          </p:cNvPr>
          <p:cNvSpPr txBox="1">
            <a:spLocks/>
          </p:cNvSpPr>
          <p:nvPr/>
        </p:nvSpPr>
        <p:spPr>
          <a:xfrm>
            <a:off x="4885617" y="6292740"/>
            <a:ext cx="60559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4000" spc="-90" dirty="0">
                <a:solidFill>
                  <a:srgbClr val="15FF42"/>
                </a:solidFill>
              </a:rPr>
              <a:t>Funções</a:t>
            </a:r>
          </a:p>
        </p:txBody>
      </p:sp>
    </p:spTree>
    <p:extLst>
      <p:ext uri="{BB962C8B-B14F-4D97-AF65-F5344CB8AC3E}">
        <p14:creationId xmlns:p14="http://schemas.microsoft.com/office/powerpoint/2010/main" val="71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</TotalTime>
  <Words>726</Words>
  <Application>Microsoft Office PowerPoint</Application>
  <PresentationFormat>Personalizar</PresentationFormat>
  <Paragraphs>126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Liberation Sans Narrow</vt:lpstr>
      <vt:lpstr>Trebuchet MS</vt:lpstr>
      <vt:lpstr>Office Theme</vt:lpstr>
      <vt:lpstr>Apresentação do PowerPoint</vt:lpstr>
      <vt:lpstr>Objetivos do projeto</vt:lpstr>
      <vt:lpstr>Desafios atuais para computação de borda e visão computacional</vt:lpstr>
      <vt:lpstr>Dispositivos e arquitetura da solução</vt:lpstr>
      <vt:lpstr>Apresentação do PowerPoint</vt:lpstr>
      <vt:lpstr>Apresentação do PowerPoint</vt:lpstr>
      <vt:lpstr>Mapeamento da área de interesse</vt:lpstr>
      <vt:lpstr>Cálculo da Velocidade</vt:lpstr>
      <vt:lpstr>Cálculo da Distância</vt:lpstr>
      <vt:lpstr>Apresentação do PowerPoint</vt:lpstr>
      <vt:lpstr>Apresentação do PowerPoint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Hyago Bora</dc:creator>
  <cp:lastModifiedBy>Hyago Silva</cp:lastModifiedBy>
  <cp:revision>11</cp:revision>
  <dcterms:created xsi:type="dcterms:W3CDTF">2024-05-29T12:43:17Z</dcterms:created>
  <dcterms:modified xsi:type="dcterms:W3CDTF">2024-06-20T22:34:06Z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